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CE5010-BF15-4A96-BF95-3CEB40A30FCB}" v="10" dt="2022-11-08T13:05:31.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1180407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680141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9F331F-D26C-43F5-B42A-B5A8D67448F0}"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6599007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3609039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9F331F-D26C-43F5-B42A-B5A8D67448F0}"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532469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2177308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27854786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406580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3437608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1904437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197353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131643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2380689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4278612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1903501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7CDDAE0-4A77-4516-AC38-246120EF045F}" type="datetimeFigureOut">
              <a:rPr lang="en-US" smtClean="0"/>
              <a:t>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49F331F-D26C-43F5-B42A-B5A8D67448F0}" type="slidenum">
              <a:rPr lang="en-US" smtClean="0"/>
              <a:t>‹#›</a:t>
            </a:fld>
            <a:endParaRPr lang="en-US" dirty="0"/>
          </a:p>
        </p:txBody>
      </p:sp>
    </p:spTree>
    <p:extLst>
      <p:ext uri="{BB962C8B-B14F-4D97-AF65-F5344CB8AC3E}">
        <p14:creationId xmlns:p14="http://schemas.microsoft.com/office/powerpoint/2010/main" val="1400795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7CDDAE0-4A77-4516-AC38-246120EF045F}" type="datetimeFigureOut">
              <a:rPr lang="en-US" smtClean="0"/>
              <a:t>11/8/2022</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49F331F-D26C-43F5-B42A-B5A8D67448F0}" type="slidenum">
              <a:rPr lang="en-US" smtClean="0"/>
              <a:t>‹#›</a:t>
            </a:fld>
            <a:endParaRPr lang="en-US" dirty="0"/>
          </a:p>
        </p:txBody>
      </p:sp>
    </p:spTree>
    <p:extLst>
      <p:ext uri="{BB962C8B-B14F-4D97-AF65-F5344CB8AC3E}">
        <p14:creationId xmlns:p14="http://schemas.microsoft.com/office/powerpoint/2010/main" val="609482607"/>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jUUkMaNuHP8" TargetMode="External"/><Relationship Id="rId2" Type="http://schemas.openxmlformats.org/officeDocument/2006/relationships/hyperlink" Target="https://web.stanford.edu/class/ee368/Project_Winter_1819/index.html" TargetMode="External"/><Relationship Id="rId1" Type="http://schemas.openxmlformats.org/officeDocument/2006/relationships/slideLayout" Target="../slideLayouts/slideLayout2.xml"/><Relationship Id="rId4" Type="http://schemas.openxmlformats.org/officeDocument/2006/relationships/hyperlink" Target="https://en.wikipedia.org/wiki/Rotational_invarianc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669D1-8167-0370-F034-DEE437ACBED8}"/>
              </a:ext>
            </a:extLst>
          </p:cNvPr>
          <p:cNvSpPr>
            <a:spLocks noGrp="1"/>
          </p:cNvSpPr>
          <p:nvPr>
            <p:ph type="ctrTitle"/>
          </p:nvPr>
        </p:nvSpPr>
        <p:spPr>
          <a:xfrm>
            <a:off x="1404431" y="454436"/>
            <a:ext cx="7766936" cy="1646302"/>
          </a:xfrm>
        </p:spPr>
        <p:txBody>
          <a:bodyPr/>
          <a:lstStyle/>
          <a:p>
            <a:pPr algn="ctr"/>
            <a:r>
              <a:rPr lang="en-US" sz="4000" dirty="0"/>
              <a:t>PLAYING CARD DETECTION</a:t>
            </a:r>
          </a:p>
        </p:txBody>
      </p:sp>
      <p:sp>
        <p:nvSpPr>
          <p:cNvPr id="3" name="Subtitle 2">
            <a:extLst>
              <a:ext uri="{FF2B5EF4-FFF2-40B4-BE49-F238E27FC236}">
                <a16:creationId xmlns:a16="http://schemas.microsoft.com/office/drawing/2014/main" id="{E5C0AC66-3098-E47C-28FF-A394A7548393}"/>
              </a:ext>
            </a:extLst>
          </p:cNvPr>
          <p:cNvSpPr>
            <a:spLocks noGrp="1"/>
          </p:cNvSpPr>
          <p:nvPr>
            <p:ph type="subTitle" idx="1"/>
          </p:nvPr>
        </p:nvSpPr>
        <p:spPr>
          <a:xfrm>
            <a:off x="1404431" y="4050833"/>
            <a:ext cx="7766936" cy="1930089"/>
          </a:xfrm>
        </p:spPr>
        <p:txBody>
          <a:bodyPr>
            <a:normAutofit lnSpcReduction="10000"/>
          </a:bodyPr>
          <a:lstStyle/>
          <a:p>
            <a:pPr algn="ctr"/>
            <a:r>
              <a:rPr lang="en-US" dirty="0">
                <a:solidFill>
                  <a:schemeClr val="tx1"/>
                </a:solidFill>
              </a:rPr>
              <a:t>19ucc023 – Mohit Akhouri</a:t>
            </a:r>
          </a:p>
          <a:p>
            <a:pPr algn="ctr"/>
            <a:r>
              <a:rPr lang="en-US" dirty="0">
                <a:solidFill>
                  <a:schemeClr val="tx1"/>
                </a:solidFill>
              </a:rPr>
              <a:t>            19ucs064 – Tapomay Singh Khatri</a:t>
            </a:r>
          </a:p>
          <a:p>
            <a:pPr algn="ctr"/>
            <a:r>
              <a:rPr lang="en-US" dirty="0">
                <a:solidFill>
                  <a:schemeClr val="tx1"/>
                </a:solidFill>
              </a:rPr>
              <a:t>    19ucs005 – Prasanna Mishra</a:t>
            </a:r>
          </a:p>
          <a:p>
            <a:pPr algn="ctr"/>
            <a:r>
              <a:rPr lang="en-US" dirty="0">
                <a:solidFill>
                  <a:schemeClr val="tx1"/>
                </a:solidFill>
              </a:rPr>
              <a:t>               19ucs024 – Hardik Satish Bhati   	 </a:t>
            </a:r>
          </a:p>
          <a:p>
            <a:pPr algn="ctr"/>
            <a:r>
              <a:rPr lang="en-US" dirty="0">
                <a:solidFill>
                  <a:schemeClr val="tx1"/>
                </a:solidFill>
              </a:rPr>
              <a:t>19ucc105 – Rhythm Bajaj</a:t>
            </a:r>
          </a:p>
        </p:txBody>
      </p:sp>
    </p:spTree>
    <p:extLst>
      <p:ext uri="{BB962C8B-B14F-4D97-AF65-F5344CB8AC3E}">
        <p14:creationId xmlns:p14="http://schemas.microsoft.com/office/powerpoint/2010/main" val="3761469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A8A9E-6A3B-913F-8AB7-EEAA5233EE5E}"/>
              </a:ext>
            </a:extLst>
          </p:cNvPr>
          <p:cNvSpPr>
            <a:spLocks noGrp="1"/>
          </p:cNvSpPr>
          <p:nvPr>
            <p:ph type="title"/>
          </p:nvPr>
        </p:nvSpPr>
        <p:spPr/>
        <p:txBody>
          <a:bodyPr/>
          <a:lstStyle/>
          <a:p>
            <a:pPr algn="ctr"/>
            <a:r>
              <a:rPr lang="en-US" dirty="0"/>
              <a:t>RESULTS OF THE TEMPLATE MATCHING</a:t>
            </a:r>
          </a:p>
        </p:txBody>
      </p:sp>
      <p:sp>
        <p:nvSpPr>
          <p:cNvPr id="3" name="Content Placeholder 2">
            <a:extLst>
              <a:ext uri="{FF2B5EF4-FFF2-40B4-BE49-F238E27FC236}">
                <a16:creationId xmlns:a16="http://schemas.microsoft.com/office/drawing/2014/main" id="{D96554FA-A473-E4E2-F48D-B85991311A8D}"/>
              </a:ext>
            </a:extLst>
          </p:cNvPr>
          <p:cNvSpPr>
            <a:spLocks noGrp="1"/>
          </p:cNvSpPr>
          <p:nvPr>
            <p:ph idx="1"/>
          </p:nvPr>
        </p:nvSpPr>
        <p:spPr>
          <a:xfrm>
            <a:off x="677334" y="2160589"/>
            <a:ext cx="8596668" cy="4454815"/>
          </a:xfrm>
        </p:spPr>
        <p:txBody>
          <a:bodyPr>
            <a:normAutofit/>
          </a:bodyPr>
          <a:lstStyle/>
          <a:p>
            <a:r>
              <a:rPr lang="en-US" dirty="0"/>
              <a:t>Template Matching worked exceedingly well to detect and identify the cards. Despite the high accuracy of the algorithm, there are some flaws. </a:t>
            </a:r>
          </a:p>
          <a:p>
            <a:endParaRPr lang="en-US" dirty="0"/>
          </a:p>
          <a:p>
            <a:endParaRPr lang="en-US" dirty="0"/>
          </a:p>
          <a:p>
            <a:endParaRPr lang="en-US" dirty="0"/>
          </a:p>
          <a:p>
            <a:endParaRPr lang="en-US" dirty="0"/>
          </a:p>
          <a:p>
            <a:endParaRPr lang="en-US" dirty="0"/>
          </a:p>
          <a:p>
            <a:endParaRPr lang="en-US" dirty="0"/>
          </a:p>
          <a:p>
            <a:r>
              <a:rPr lang="en-US" dirty="0"/>
              <a:t>Flaws with the Template Matching : It is computationally expensive. The main expense is the scoring part of the algorithm as it runs 52 times for each card, and requires matrix multiplication for every pixel that makes up a card. Subsampling can be utilized to overcome this flaw.</a:t>
            </a:r>
          </a:p>
          <a:p>
            <a:endParaRPr lang="en-US" dirty="0"/>
          </a:p>
          <a:p>
            <a:endParaRPr lang="en-US" dirty="0"/>
          </a:p>
          <a:p>
            <a:endParaRPr lang="en-US" dirty="0"/>
          </a:p>
          <a:p>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5AEBBBEF-7D29-4D7C-0BA6-9B8DF02442B2}"/>
              </a:ext>
            </a:extLst>
          </p:cNvPr>
          <p:cNvPicPr>
            <a:picLocks noChangeAspect="1"/>
          </p:cNvPicPr>
          <p:nvPr/>
        </p:nvPicPr>
        <p:blipFill>
          <a:blip r:embed="rId2"/>
          <a:stretch>
            <a:fillRect/>
          </a:stretch>
        </p:blipFill>
        <p:spPr>
          <a:xfrm>
            <a:off x="1716696" y="2901820"/>
            <a:ext cx="1818822" cy="2197073"/>
          </a:xfrm>
          <a:prstGeom prst="rect">
            <a:avLst/>
          </a:prstGeom>
        </p:spPr>
      </p:pic>
      <p:cxnSp>
        <p:nvCxnSpPr>
          <p:cNvPr id="7" name="Straight Arrow Connector 6">
            <a:extLst>
              <a:ext uri="{FF2B5EF4-FFF2-40B4-BE49-F238E27FC236}">
                <a16:creationId xmlns:a16="http://schemas.microsoft.com/office/drawing/2014/main" id="{18E6B8F1-A7DB-7CBC-76BC-AEDAD18CBEA6}"/>
              </a:ext>
            </a:extLst>
          </p:cNvPr>
          <p:cNvCxnSpPr>
            <a:cxnSpLocks/>
          </p:cNvCxnSpPr>
          <p:nvPr/>
        </p:nvCxnSpPr>
        <p:spPr>
          <a:xfrm>
            <a:off x="4096139" y="4012163"/>
            <a:ext cx="26312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7A559CA-D8F7-ADFD-1556-C0288D9EEB70}"/>
              </a:ext>
            </a:extLst>
          </p:cNvPr>
          <p:cNvSpPr txBox="1"/>
          <p:nvPr/>
        </p:nvSpPr>
        <p:spPr>
          <a:xfrm>
            <a:off x="4379846" y="3525044"/>
            <a:ext cx="2024913" cy="369332"/>
          </a:xfrm>
          <a:prstGeom prst="rect">
            <a:avLst/>
          </a:prstGeom>
          <a:noFill/>
        </p:spPr>
        <p:txBody>
          <a:bodyPr wrap="none" rtlCol="0">
            <a:spAutoFit/>
          </a:bodyPr>
          <a:lstStyle/>
          <a:p>
            <a:r>
              <a:rPr lang="en-US" dirty="0"/>
              <a:t>5/6 of the images</a:t>
            </a:r>
          </a:p>
        </p:txBody>
      </p:sp>
      <p:sp>
        <p:nvSpPr>
          <p:cNvPr id="10" name="TextBox 9">
            <a:extLst>
              <a:ext uri="{FF2B5EF4-FFF2-40B4-BE49-F238E27FC236}">
                <a16:creationId xmlns:a16="http://schemas.microsoft.com/office/drawing/2014/main" id="{76389CEF-1EE3-66C2-361A-1D713569E0D2}"/>
              </a:ext>
            </a:extLst>
          </p:cNvPr>
          <p:cNvSpPr txBox="1"/>
          <p:nvPr/>
        </p:nvSpPr>
        <p:spPr>
          <a:xfrm>
            <a:off x="4282750" y="4145920"/>
            <a:ext cx="2939143" cy="369332"/>
          </a:xfrm>
          <a:prstGeom prst="rect">
            <a:avLst/>
          </a:prstGeom>
          <a:noFill/>
        </p:spPr>
        <p:txBody>
          <a:bodyPr wrap="square" rtlCol="0">
            <a:spAutoFit/>
          </a:bodyPr>
          <a:lstStyle/>
          <a:p>
            <a:r>
              <a:rPr lang="en-US" dirty="0"/>
              <a:t>Correctly identified</a:t>
            </a:r>
          </a:p>
        </p:txBody>
      </p:sp>
      <p:pic>
        <p:nvPicPr>
          <p:cNvPr id="12" name="Picture 11">
            <a:extLst>
              <a:ext uri="{FF2B5EF4-FFF2-40B4-BE49-F238E27FC236}">
                <a16:creationId xmlns:a16="http://schemas.microsoft.com/office/drawing/2014/main" id="{EED26448-EAEF-C432-8A90-06EFC385C58A}"/>
              </a:ext>
            </a:extLst>
          </p:cNvPr>
          <p:cNvPicPr>
            <a:picLocks noChangeAspect="1"/>
          </p:cNvPicPr>
          <p:nvPr/>
        </p:nvPicPr>
        <p:blipFill>
          <a:blip r:embed="rId3"/>
          <a:stretch>
            <a:fillRect/>
          </a:stretch>
        </p:blipFill>
        <p:spPr>
          <a:xfrm>
            <a:off x="7054701" y="3002439"/>
            <a:ext cx="1828847" cy="2197071"/>
          </a:xfrm>
          <a:prstGeom prst="rect">
            <a:avLst/>
          </a:prstGeom>
        </p:spPr>
      </p:pic>
    </p:spTree>
    <p:extLst>
      <p:ext uri="{BB962C8B-B14F-4D97-AF65-F5344CB8AC3E}">
        <p14:creationId xmlns:p14="http://schemas.microsoft.com/office/powerpoint/2010/main" val="835164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CDE26-5EC2-E935-A509-B64BCF4CDEC5}"/>
              </a:ext>
            </a:extLst>
          </p:cNvPr>
          <p:cNvSpPr>
            <a:spLocks noGrp="1"/>
          </p:cNvSpPr>
          <p:nvPr>
            <p:ph type="title"/>
          </p:nvPr>
        </p:nvSpPr>
        <p:spPr/>
        <p:txBody>
          <a:bodyPr/>
          <a:lstStyle/>
          <a:p>
            <a:pPr algn="ctr"/>
            <a:r>
              <a:rPr lang="en-US" dirty="0"/>
              <a:t>NON-IDEAL CASE </a:t>
            </a:r>
            <a:br>
              <a:rPr lang="en-US" dirty="0"/>
            </a:br>
            <a:r>
              <a:rPr lang="en-US" dirty="0"/>
              <a:t>PERSPECTIVE DISTORTION</a:t>
            </a:r>
          </a:p>
        </p:txBody>
      </p:sp>
      <p:sp>
        <p:nvSpPr>
          <p:cNvPr id="3" name="Content Placeholder 2">
            <a:extLst>
              <a:ext uri="{FF2B5EF4-FFF2-40B4-BE49-F238E27FC236}">
                <a16:creationId xmlns:a16="http://schemas.microsoft.com/office/drawing/2014/main" id="{342A73D1-90CB-3D21-8978-4C63414184C8}"/>
              </a:ext>
            </a:extLst>
          </p:cNvPr>
          <p:cNvSpPr>
            <a:spLocks noGrp="1"/>
          </p:cNvSpPr>
          <p:nvPr>
            <p:ph idx="1"/>
          </p:nvPr>
        </p:nvSpPr>
        <p:spPr>
          <a:xfrm>
            <a:off x="677334" y="2160589"/>
            <a:ext cx="8596668" cy="4538791"/>
          </a:xfrm>
        </p:spPr>
        <p:txBody>
          <a:bodyPr/>
          <a:lstStyle/>
          <a:p>
            <a:r>
              <a:rPr lang="en-US" dirty="0"/>
              <a:t>The algorithms discussed above can work well if the images have a top-down perspective where cards are not distorted. </a:t>
            </a:r>
          </a:p>
          <a:p>
            <a:r>
              <a:rPr lang="en-US" dirty="0"/>
              <a:t>For low levels of distortion , the template matching can provide good results but for more extreme levels of distortion , template matching can provide inaccurate results. In figure 1 , there is low level of distortion so template matching can correctly identify the card which is not the case with figure 2.</a:t>
            </a:r>
          </a:p>
          <a:p>
            <a:pPr marL="0" indent="0">
              <a:buNone/>
            </a:pPr>
            <a:endParaRPr lang="en-US" dirty="0"/>
          </a:p>
        </p:txBody>
      </p:sp>
      <p:pic>
        <p:nvPicPr>
          <p:cNvPr id="5" name="Picture 4">
            <a:extLst>
              <a:ext uri="{FF2B5EF4-FFF2-40B4-BE49-F238E27FC236}">
                <a16:creationId xmlns:a16="http://schemas.microsoft.com/office/drawing/2014/main" id="{580D4775-0EF5-C989-64C3-B236A057B00D}"/>
              </a:ext>
            </a:extLst>
          </p:cNvPr>
          <p:cNvPicPr>
            <a:picLocks noChangeAspect="1"/>
          </p:cNvPicPr>
          <p:nvPr/>
        </p:nvPicPr>
        <p:blipFill>
          <a:blip r:embed="rId2"/>
          <a:stretch>
            <a:fillRect/>
          </a:stretch>
        </p:blipFill>
        <p:spPr>
          <a:xfrm>
            <a:off x="1096432" y="4100975"/>
            <a:ext cx="2736573" cy="2033229"/>
          </a:xfrm>
          <a:prstGeom prst="rect">
            <a:avLst/>
          </a:prstGeom>
        </p:spPr>
      </p:pic>
      <p:sp>
        <p:nvSpPr>
          <p:cNvPr id="6" name="TextBox 5">
            <a:extLst>
              <a:ext uri="{FF2B5EF4-FFF2-40B4-BE49-F238E27FC236}">
                <a16:creationId xmlns:a16="http://schemas.microsoft.com/office/drawing/2014/main" id="{8CBD42E2-8A77-8AE4-A7F4-046681C2D0C1}"/>
              </a:ext>
            </a:extLst>
          </p:cNvPr>
          <p:cNvSpPr txBox="1"/>
          <p:nvPr/>
        </p:nvSpPr>
        <p:spPr>
          <a:xfrm>
            <a:off x="1896565" y="6248400"/>
            <a:ext cx="1021433" cy="369332"/>
          </a:xfrm>
          <a:prstGeom prst="rect">
            <a:avLst/>
          </a:prstGeom>
          <a:noFill/>
        </p:spPr>
        <p:txBody>
          <a:bodyPr wrap="none" rtlCol="0">
            <a:spAutoFit/>
          </a:bodyPr>
          <a:lstStyle/>
          <a:p>
            <a:r>
              <a:rPr lang="en-US" dirty="0"/>
              <a:t>Figure 1</a:t>
            </a:r>
          </a:p>
        </p:txBody>
      </p:sp>
      <p:pic>
        <p:nvPicPr>
          <p:cNvPr id="8" name="Picture 7">
            <a:extLst>
              <a:ext uri="{FF2B5EF4-FFF2-40B4-BE49-F238E27FC236}">
                <a16:creationId xmlns:a16="http://schemas.microsoft.com/office/drawing/2014/main" id="{FE96E477-08A9-5E6C-1BFE-9DB70A839BB6}"/>
              </a:ext>
            </a:extLst>
          </p:cNvPr>
          <p:cNvPicPr>
            <a:picLocks noChangeAspect="1"/>
          </p:cNvPicPr>
          <p:nvPr/>
        </p:nvPicPr>
        <p:blipFill>
          <a:blip r:embed="rId3"/>
          <a:stretch>
            <a:fillRect/>
          </a:stretch>
        </p:blipFill>
        <p:spPr>
          <a:xfrm>
            <a:off x="4683968" y="4100975"/>
            <a:ext cx="4237345" cy="2080258"/>
          </a:xfrm>
          <a:prstGeom prst="rect">
            <a:avLst/>
          </a:prstGeom>
        </p:spPr>
      </p:pic>
      <p:sp>
        <p:nvSpPr>
          <p:cNvPr id="9" name="TextBox 8">
            <a:extLst>
              <a:ext uri="{FF2B5EF4-FFF2-40B4-BE49-F238E27FC236}">
                <a16:creationId xmlns:a16="http://schemas.microsoft.com/office/drawing/2014/main" id="{7FF639C6-7AD8-9C4D-F486-54ABBFE2BA7B}"/>
              </a:ext>
            </a:extLst>
          </p:cNvPr>
          <p:cNvSpPr txBox="1"/>
          <p:nvPr/>
        </p:nvSpPr>
        <p:spPr>
          <a:xfrm>
            <a:off x="6291923" y="6255640"/>
            <a:ext cx="1021433" cy="369332"/>
          </a:xfrm>
          <a:prstGeom prst="rect">
            <a:avLst/>
          </a:prstGeom>
          <a:noFill/>
        </p:spPr>
        <p:txBody>
          <a:bodyPr wrap="none" rtlCol="0">
            <a:spAutoFit/>
          </a:bodyPr>
          <a:lstStyle/>
          <a:p>
            <a:r>
              <a:rPr lang="en-US" dirty="0"/>
              <a:t>Figure 2</a:t>
            </a:r>
          </a:p>
        </p:txBody>
      </p:sp>
    </p:spTree>
    <p:extLst>
      <p:ext uri="{BB962C8B-B14F-4D97-AF65-F5344CB8AC3E}">
        <p14:creationId xmlns:p14="http://schemas.microsoft.com/office/powerpoint/2010/main" val="91488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6491-1ECC-7511-4898-CBBFB2B412E3}"/>
              </a:ext>
            </a:extLst>
          </p:cNvPr>
          <p:cNvSpPr>
            <a:spLocks noGrp="1"/>
          </p:cNvSpPr>
          <p:nvPr>
            <p:ph type="title"/>
          </p:nvPr>
        </p:nvSpPr>
        <p:spPr/>
        <p:txBody>
          <a:bodyPr/>
          <a:lstStyle/>
          <a:p>
            <a:pPr algn="ctr"/>
            <a:r>
              <a:rPr lang="en-US" dirty="0"/>
              <a:t>BIBILIOGRAPHY</a:t>
            </a:r>
          </a:p>
        </p:txBody>
      </p:sp>
      <p:sp>
        <p:nvSpPr>
          <p:cNvPr id="3" name="Content Placeholder 2">
            <a:extLst>
              <a:ext uri="{FF2B5EF4-FFF2-40B4-BE49-F238E27FC236}">
                <a16:creationId xmlns:a16="http://schemas.microsoft.com/office/drawing/2014/main" id="{8AA2B383-948A-F945-7DDE-02F9641B8FFE}"/>
              </a:ext>
            </a:extLst>
          </p:cNvPr>
          <p:cNvSpPr>
            <a:spLocks noGrp="1"/>
          </p:cNvSpPr>
          <p:nvPr>
            <p:ph idx="1"/>
          </p:nvPr>
        </p:nvSpPr>
        <p:spPr/>
        <p:txBody>
          <a:bodyPr/>
          <a:lstStyle/>
          <a:p>
            <a:r>
              <a:rPr lang="en-US" dirty="0">
                <a:solidFill>
                  <a:schemeClr val="tx1"/>
                </a:solidFill>
              </a:rPr>
              <a:t>(</a:t>
            </a:r>
            <a:r>
              <a:rPr lang="en-US" dirty="0">
                <a:solidFill>
                  <a:schemeClr val="tx1"/>
                </a:solidFill>
                <a:hlinkClick r:id="rId2">
                  <a:extLst>
                    <a:ext uri="{A12FA001-AC4F-418D-AE19-62706E023703}">
                      <ahyp:hlinkClr xmlns:ahyp="http://schemas.microsoft.com/office/drawing/2018/hyperlinkcolor" val="tx"/>
                    </a:ext>
                  </a:extLst>
                </a:hlinkClick>
              </a:rPr>
              <a:t>https://web.stanford.edu/class/ee368/Project_Winter_1819/index.html</a:t>
            </a:r>
            <a:r>
              <a:rPr lang="en-US" dirty="0">
                <a:solidFill>
                  <a:schemeClr val="tx1"/>
                </a:solidFill>
              </a:rPr>
              <a:t>)</a:t>
            </a:r>
          </a:p>
          <a:p>
            <a:r>
              <a:rPr lang="en-US" b="1" u="sng" dirty="0"/>
              <a:t>Otsu's method </a:t>
            </a:r>
            <a:r>
              <a:rPr lang="en-US" dirty="0"/>
              <a:t>- </a:t>
            </a:r>
            <a:r>
              <a:rPr lang="en-US" dirty="0">
                <a:solidFill>
                  <a:schemeClr val="tx1"/>
                </a:solidFill>
                <a:hlinkClick r:id="rId3">
                  <a:extLst>
                    <a:ext uri="{A12FA001-AC4F-418D-AE19-62706E023703}">
                      <ahyp:hlinkClr xmlns:ahyp="http://schemas.microsoft.com/office/drawing/2018/hyperlinkcolor" val="tx"/>
                    </a:ext>
                  </a:extLst>
                </a:hlinkClick>
              </a:rPr>
              <a:t>https://www.youtube.com/watch?v=jUUkMaNuHP8</a:t>
            </a:r>
            <a:endParaRPr lang="en-US" dirty="0">
              <a:solidFill>
                <a:schemeClr val="tx1"/>
              </a:solidFill>
            </a:endParaRPr>
          </a:p>
          <a:p>
            <a:r>
              <a:rPr lang="en-US" dirty="0">
                <a:solidFill>
                  <a:schemeClr val="tx1"/>
                </a:solidFill>
                <a:hlinkClick r:id="rId4">
                  <a:extLst>
                    <a:ext uri="{A12FA001-AC4F-418D-AE19-62706E023703}">
                      <ahyp:hlinkClr xmlns:ahyp="http://schemas.microsoft.com/office/drawing/2018/hyperlinkcolor" val="tx"/>
                    </a:ext>
                  </a:extLst>
                </a:hlinkClick>
              </a:rPr>
              <a:t>https://en.wikipedia.org/wiki/Rotational_invariance</a:t>
            </a:r>
            <a:endParaRPr lang="en-US" dirty="0">
              <a:solidFill>
                <a:schemeClr val="tx1"/>
              </a:solidFill>
            </a:endParaRPr>
          </a:p>
          <a:p>
            <a:r>
              <a:rPr lang="en-US" dirty="0"/>
              <a:t>Dan Snyder – Playing Card Detection : Report </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D. Lowe, "Distinctive Image Features from Scale-Invariant Keypoints", International Journal of Computer Vision, vol. 60, no. 2, pp. 91-110, 2004. Available: 10.1023/b:visi.0000029664.99615.94 </a:t>
            </a:r>
          </a:p>
          <a:p>
            <a:r>
              <a:rPr lang="en-US" sz="1800" b="0" i="0" u="none" strike="noStrike" baseline="0" dirty="0">
                <a:solidFill>
                  <a:srgbClr val="000000"/>
                </a:solidFill>
                <a:latin typeface="Times New Roman" panose="02020603050405020304" pitchFamily="18" charset="0"/>
              </a:rPr>
              <a:t>J. Pimentel and A. Bernardino, “A Comparison of Methods for Detection and Recognition of Playing Cards.” </a:t>
            </a:r>
          </a:p>
          <a:p>
            <a:endParaRPr lang="en-US" dirty="0"/>
          </a:p>
        </p:txBody>
      </p:sp>
    </p:spTree>
    <p:extLst>
      <p:ext uri="{BB962C8B-B14F-4D97-AF65-F5344CB8AC3E}">
        <p14:creationId xmlns:p14="http://schemas.microsoft.com/office/powerpoint/2010/main" val="4090062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89ADC-AADC-AD0D-AFD7-CADC89DF76FC}"/>
              </a:ext>
            </a:extLst>
          </p:cNvPr>
          <p:cNvSpPr>
            <a:spLocks noGrp="1"/>
          </p:cNvSpPr>
          <p:nvPr>
            <p:ph type="title"/>
          </p:nvPr>
        </p:nvSpPr>
        <p:spPr>
          <a:xfrm>
            <a:off x="1433114" y="923731"/>
            <a:ext cx="8596668" cy="5187819"/>
          </a:xfrm>
        </p:spPr>
        <p:txBody>
          <a:bodyPr>
            <a:normAutofit/>
          </a:bodyPr>
          <a:lstStyle/>
          <a:p>
            <a:pPr algn="ctr"/>
            <a:br>
              <a:rPr lang="en-US" sz="9600" dirty="0"/>
            </a:br>
            <a:r>
              <a:rPr lang="en-US" sz="9600" dirty="0"/>
              <a:t>THANK YOU</a:t>
            </a:r>
          </a:p>
        </p:txBody>
      </p:sp>
    </p:spTree>
    <p:extLst>
      <p:ext uri="{BB962C8B-B14F-4D97-AF65-F5344CB8AC3E}">
        <p14:creationId xmlns:p14="http://schemas.microsoft.com/office/powerpoint/2010/main" val="1952963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F0B0-EA75-DDE2-84C3-DF1CB74B63A0}"/>
              </a:ext>
            </a:extLst>
          </p:cNvPr>
          <p:cNvSpPr>
            <a:spLocks noGrp="1"/>
          </p:cNvSpPr>
          <p:nvPr>
            <p:ph type="title"/>
          </p:nvPr>
        </p:nvSpPr>
        <p:spPr/>
        <p:txBody>
          <a:bodyPr/>
          <a:lstStyle/>
          <a:p>
            <a:pPr algn="ctr"/>
            <a:r>
              <a:rPr lang="en-US" dirty="0"/>
              <a:t>GOAL OF THE PROJECT</a:t>
            </a:r>
          </a:p>
        </p:txBody>
      </p:sp>
      <p:sp>
        <p:nvSpPr>
          <p:cNvPr id="3" name="Content Placeholder 2">
            <a:extLst>
              <a:ext uri="{FF2B5EF4-FFF2-40B4-BE49-F238E27FC236}">
                <a16:creationId xmlns:a16="http://schemas.microsoft.com/office/drawing/2014/main" id="{4E70A035-5867-F0D5-8AB2-85534D227B4C}"/>
              </a:ext>
            </a:extLst>
          </p:cNvPr>
          <p:cNvSpPr>
            <a:spLocks noGrp="1"/>
          </p:cNvSpPr>
          <p:nvPr>
            <p:ph idx="1"/>
          </p:nvPr>
        </p:nvSpPr>
        <p:spPr>
          <a:xfrm>
            <a:off x="677334" y="2160589"/>
            <a:ext cx="8596668" cy="4520129"/>
          </a:xfrm>
        </p:spPr>
        <p:txBody>
          <a:bodyPr>
            <a:normAutofit lnSpcReduction="10000"/>
          </a:bodyPr>
          <a:lstStyle/>
          <a:p>
            <a:r>
              <a:rPr lang="en-US" dirty="0"/>
              <a:t>The goal of the project is to correctly identify and locate any of the cards in a standard 52 card deck. The program will work in the following conditions :</a:t>
            </a:r>
          </a:p>
          <a:p>
            <a:pPr lvl="2">
              <a:buClrTx/>
              <a:buSzPct val="120000"/>
              <a:buFont typeface="Arial" panose="020B0604020202020204" pitchFamily="34" charset="0"/>
              <a:buChar char="•"/>
            </a:pPr>
            <a:r>
              <a:rPr lang="en-US" dirty="0"/>
              <a:t>Images of a single card on a variety of backgrounds.</a:t>
            </a:r>
          </a:p>
          <a:p>
            <a:pPr lvl="2">
              <a:buClrTx/>
              <a:buSzPct val="120000"/>
              <a:buFont typeface="Arial" panose="020B0604020202020204" pitchFamily="34" charset="0"/>
              <a:buChar char="•"/>
            </a:pPr>
            <a:r>
              <a:rPr lang="en-US" dirty="0"/>
              <a:t>Images where the card(s) are not centered and are rotated.</a:t>
            </a:r>
          </a:p>
          <a:p>
            <a:pPr lvl="2">
              <a:buClrTx/>
              <a:buSzPct val="120000"/>
              <a:buFont typeface="Arial" panose="020B0604020202020204" pitchFamily="34" charset="0"/>
              <a:buChar char="•"/>
            </a:pPr>
            <a:r>
              <a:rPr lang="en-US" dirty="0"/>
              <a:t>Images containing multiple non-overlapping cards.</a:t>
            </a:r>
          </a:p>
          <a:p>
            <a:pPr marL="914400" lvl="2" indent="0">
              <a:buClrTx/>
              <a:buSzPct val="120000"/>
              <a:buNone/>
            </a:pPr>
            <a:endParaRPr lang="en-US" dirty="0"/>
          </a:p>
          <a:p>
            <a:r>
              <a:rPr lang="en-US" dirty="0"/>
              <a:t>Technical Approach which we will follow : The algorithms which we will be using will be using these 3 steps to accomplish the task. The 3 steps are :</a:t>
            </a:r>
          </a:p>
          <a:p>
            <a:pPr lvl="2">
              <a:buClrTx/>
              <a:buSzPct val="120000"/>
              <a:buFont typeface="Arial" panose="020B0604020202020204" pitchFamily="34" charset="0"/>
              <a:buChar char="•"/>
            </a:pPr>
            <a:r>
              <a:rPr lang="en-US" u="sng" dirty="0"/>
              <a:t>Card Detection</a:t>
            </a:r>
            <a:r>
              <a:rPr lang="en-US" dirty="0"/>
              <a:t> : The area a card occupies within the image will be identified. Techniques used are gray level thresholding and followed by edge detection.</a:t>
            </a:r>
          </a:p>
          <a:p>
            <a:pPr lvl="2">
              <a:buClrTx/>
              <a:buSzPct val="120000"/>
              <a:buFont typeface="Arial" panose="020B0604020202020204" pitchFamily="34" charset="0"/>
              <a:buChar char="•"/>
            </a:pPr>
            <a:r>
              <a:rPr lang="en-US" u="sng" dirty="0"/>
              <a:t>Card Rectification</a:t>
            </a:r>
            <a:r>
              <a:rPr lang="en-US" dirty="0"/>
              <a:t> : The region from detection is rotated so that edges lie along x and y axes. Can be done using hough transform. Image can be resized to enable template matching.</a:t>
            </a:r>
          </a:p>
          <a:p>
            <a:pPr lvl="2">
              <a:buClrTx/>
              <a:buSzPct val="120000"/>
              <a:buFont typeface="Arial" panose="020B0604020202020204" pitchFamily="34" charset="0"/>
              <a:buChar char="•"/>
            </a:pPr>
            <a:r>
              <a:rPr lang="en-US" u="sng" dirty="0"/>
              <a:t>Card Identification</a:t>
            </a:r>
            <a:r>
              <a:rPr lang="en-US" dirty="0"/>
              <a:t> : The card’s suit and rank is identified. Some possible approaches used are template matching and general optical character recognition techniques. </a:t>
            </a:r>
          </a:p>
          <a:p>
            <a:pPr marL="914400" lvl="2" indent="0">
              <a:buClr>
                <a:schemeClr val="tx1"/>
              </a:buClr>
              <a:buSzPct val="120000"/>
              <a:buNone/>
            </a:pPr>
            <a:endParaRPr lang="en-US" dirty="0"/>
          </a:p>
          <a:p>
            <a:pPr marL="914400" lvl="2" indent="0">
              <a:buClr>
                <a:schemeClr val="tx1"/>
              </a:buClr>
              <a:buSzPct val="120000"/>
              <a:buNone/>
            </a:pPr>
            <a:endParaRPr lang="en-US" dirty="0"/>
          </a:p>
        </p:txBody>
      </p:sp>
      <p:pic>
        <p:nvPicPr>
          <p:cNvPr id="5" name="Picture 4">
            <a:extLst>
              <a:ext uri="{FF2B5EF4-FFF2-40B4-BE49-F238E27FC236}">
                <a16:creationId xmlns:a16="http://schemas.microsoft.com/office/drawing/2014/main" id="{95796C8F-35C0-FBDE-BB7D-B502B39BFA23}"/>
              </a:ext>
            </a:extLst>
          </p:cNvPr>
          <p:cNvPicPr>
            <a:picLocks noChangeAspect="1"/>
          </p:cNvPicPr>
          <p:nvPr/>
        </p:nvPicPr>
        <p:blipFill>
          <a:blip r:embed="rId2"/>
          <a:stretch>
            <a:fillRect/>
          </a:stretch>
        </p:blipFill>
        <p:spPr>
          <a:xfrm>
            <a:off x="9466451" y="2575249"/>
            <a:ext cx="2546394" cy="3071659"/>
          </a:xfrm>
          <a:prstGeom prst="rect">
            <a:avLst/>
          </a:prstGeom>
        </p:spPr>
      </p:pic>
    </p:spTree>
    <p:extLst>
      <p:ext uri="{BB962C8B-B14F-4D97-AF65-F5344CB8AC3E}">
        <p14:creationId xmlns:p14="http://schemas.microsoft.com/office/powerpoint/2010/main" val="1776347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E7277-D3CB-5C6C-F030-6A21BF929B86}"/>
              </a:ext>
            </a:extLst>
          </p:cNvPr>
          <p:cNvSpPr>
            <a:spLocks noGrp="1"/>
          </p:cNvSpPr>
          <p:nvPr>
            <p:ph type="title"/>
          </p:nvPr>
        </p:nvSpPr>
        <p:spPr/>
        <p:txBody>
          <a:bodyPr/>
          <a:lstStyle/>
          <a:p>
            <a:pPr algn="ctr"/>
            <a:r>
              <a:rPr lang="en-US" dirty="0"/>
              <a:t>DATA COLLECTION</a:t>
            </a:r>
          </a:p>
        </p:txBody>
      </p:sp>
      <p:sp>
        <p:nvSpPr>
          <p:cNvPr id="3" name="Content Placeholder 2">
            <a:extLst>
              <a:ext uri="{FF2B5EF4-FFF2-40B4-BE49-F238E27FC236}">
                <a16:creationId xmlns:a16="http://schemas.microsoft.com/office/drawing/2014/main" id="{7C3C3C9B-29C7-7802-0D74-02739F06A320}"/>
              </a:ext>
            </a:extLst>
          </p:cNvPr>
          <p:cNvSpPr>
            <a:spLocks noGrp="1"/>
          </p:cNvSpPr>
          <p:nvPr>
            <p:ph idx="1"/>
          </p:nvPr>
        </p:nvSpPr>
        <p:spPr/>
        <p:txBody>
          <a:bodyPr/>
          <a:lstStyle/>
          <a:p>
            <a:r>
              <a:rPr lang="en-US" dirty="0"/>
              <a:t>We will collect two sets of data for this project. The one set is the training images used to develop the templates. The other set is the test set used to test the implementation of the algorithm. The first set is referred to as </a:t>
            </a:r>
            <a:r>
              <a:rPr lang="en-US" b="1" u="sng" dirty="0"/>
              <a:t>training/ template images</a:t>
            </a:r>
            <a:r>
              <a:rPr lang="en-US" dirty="0"/>
              <a:t> and the second set is referred to as </a:t>
            </a:r>
            <a:r>
              <a:rPr lang="en-US" b="1" u="sng" dirty="0"/>
              <a:t>target images</a:t>
            </a:r>
            <a:r>
              <a:rPr lang="en-US" dirty="0"/>
              <a:t>.</a:t>
            </a:r>
          </a:p>
          <a:p>
            <a:pPr marL="0" indent="0">
              <a:buNone/>
            </a:pPr>
            <a:endParaRPr lang="en-US" dirty="0"/>
          </a:p>
        </p:txBody>
      </p:sp>
      <p:pic>
        <p:nvPicPr>
          <p:cNvPr id="7" name="Picture 6">
            <a:extLst>
              <a:ext uri="{FF2B5EF4-FFF2-40B4-BE49-F238E27FC236}">
                <a16:creationId xmlns:a16="http://schemas.microsoft.com/office/drawing/2014/main" id="{270BDC43-1590-7534-67AB-F88C83BB2A5B}"/>
              </a:ext>
            </a:extLst>
          </p:cNvPr>
          <p:cNvPicPr>
            <a:picLocks noChangeAspect="1"/>
          </p:cNvPicPr>
          <p:nvPr/>
        </p:nvPicPr>
        <p:blipFill>
          <a:blip r:embed="rId2"/>
          <a:stretch>
            <a:fillRect/>
          </a:stretch>
        </p:blipFill>
        <p:spPr>
          <a:xfrm>
            <a:off x="1104122" y="3559629"/>
            <a:ext cx="2693437" cy="3093098"/>
          </a:xfrm>
          <a:prstGeom prst="rect">
            <a:avLst/>
          </a:prstGeom>
        </p:spPr>
      </p:pic>
      <p:pic>
        <p:nvPicPr>
          <p:cNvPr id="9" name="Picture 8">
            <a:extLst>
              <a:ext uri="{FF2B5EF4-FFF2-40B4-BE49-F238E27FC236}">
                <a16:creationId xmlns:a16="http://schemas.microsoft.com/office/drawing/2014/main" id="{6A08E2AF-4BED-C4AA-98E9-8730599C2D34}"/>
              </a:ext>
            </a:extLst>
          </p:cNvPr>
          <p:cNvPicPr>
            <a:picLocks noChangeAspect="1"/>
          </p:cNvPicPr>
          <p:nvPr/>
        </p:nvPicPr>
        <p:blipFill>
          <a:blip r:embed="rId3"/>
          <a:stretch>
            <a:fillRect/>
          </a:stretch>
        </p:blipFill>
        <p:spPr>
          <a:xfrm>
            <a:off x="5206481" y="3521381"/>
            <a:ext cx="3789382" cy="3131346"/>
          </a:xfrm>
          <a:prstGeom prst="rect">
            <a:avLst/>
          </a:prstGeom>
        </p:spPr>
      </p:pic>
    </p:spTree>
    <p:extLst>
      <p:ext uri="{BB962C8B-B14F-4D97-AF65-F5344CB8AC3E}">
        <p14:creationId xmlns:p14="http://schemas.microsoft.com/office/powerpoint/2010/main" val="2474567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0B92A-7855-E213-5B76-74E88FE0DEE3}"/>
              </a:ext>
            </a:extLst>
          </p:cNvPr>
          <p:cNvSpPr>
            <a:spLocks noGrp="1"/>
          </p:cNvSpPr>
          <p:nvPr>
            <p:ph type="title"/>
          </p:nvPr>
        </p:nvSpPr>
        <p:spPr/>
        <p:txBody>
          <a:bodyPr/>
          <a:lstStyle/>
          <a:p>
            <a:pPr algn="ctr"/>
            <a:r>
              <a:rPr lang="en-US" dirty="0"/>
              <a:t>BACKGROUND REMOVAL</a:t>
            </a:r>
          </a:p>
        </p:txBody>
      </p:sp>
      <p:sp>
        <p:nvSpPr>
          <p:cNvPr id="3" name="Content Placeholder 2">
            <a:extLst>
              <a:ext uri="{FF2B5EF4-FFF2-40B4-BE49-F238E27FC236}">
                <a16:creationId xmlns:a16="http://schemas.microsoft.com/office/drawing/2014/main" id="{5C354DA6-1143-1982-1CA5-D9F58EDED1AE}"/>
              </a:ext>
            </a:extLst>
          </p:cNvPr>
          <p:cNvSpPr>
            <a:spLocks noGrp="1"/>
          </p:cNvSpPr>
          <p:nvPr>
            <p:ph idx="1"/>
          </p:nvPr>
        </p:nvSpPr>
        <p:spPr/>
        <p:txBody>
          <a:bodyPr>
            <a:normAutofit lnSpcReduction="10000"/>
          </a:bodyPr>
          <a:lstStyle/>
          <a:p>
            <a:r>
              <a:rPr lang="en-US" u="sng" dirty="0"/>
              <a:t>Using OTSU’s Method </a:t>
            </a:r>
            <a:r>
              <a:rPr lang="en-US" dirty="0"/>
              <a:t>:  Here , we can use Otsu’s method to perform automatic image thresholding. The algorithm returns a single intensity threshold that separate pixels into two classes – foreground and background. This method searches for the threshold intensity I</a:t>
            </a:r>
            <a:r>
              <a:rPr lang="en-US" baseline="-25000" dirty="0"/>
              <a:t>t</a:t>
            </a:r>
            <a:r>
              <a:rPr lang="en-US" dirty="0"/>
              <a:t> which maximises the between class variance </a:t>
            </a:r>
            <a:r>
              <a:rPr lang="el-GR" dirty="0"/>
              <a:t>σ</a:t>
            </a:r>
            <a:r>
              <a:rPr lang="en-US" baseline="-25000" dirty="0"/>
              <a:t>b</a:t>
            </a:r>
            <a:r>
              <a:rPr lang="en-US" baseline="30000" dirty="0"/>
              <a:t>2 </a:t>
            </a:r>
            <a:r>
              <a:rPr lang="en-US" dirty="0"/>
              <a:t>.</a:t>
            </a:r>
          </a:p>
          <a:p>
            <a:pPr marL="0" indent="0" algn="ctr">
              <a:buNone/>
            </a:pPr>
            <a:r>
              <a:rPr lang="el-GR" dirty="0"/>
              <a:t>σ</a:t>
            </a:r>
            <a:r>
              <a:rPr lang="en-US" baseline="-25000" dirty="0"/>
              <a:t>b</a:t>
            </a:r>
            <a:r>
              <a:rPr lang="en-US" baseline="30000" dirty="0"/>
              <a:t>2</a:t>
            </a:r>
            <a:r>
              <a:rPr lang="en-US" dirty="0"/>
              <a:t> = W</a:t>
            </a:r>
            <a:r>
              <a:rPr lang="en-US" baseline="-25000" dirty="0"/>
              <a:t>b</a:t>
            </a:r>
            <a:r>
              <a:rPr lang="en-US" dirty="0"/>
              <a:t>W</a:t>
            </a:r>
            <a:r>
              <a:rPr lang="en-US" baseline="-25000" dirty="0"/>
              <a:t>f</a:t>
            </a:r>
            <a:r>
              <a:rPr lang="en-US" dirty="0"/>
              <a:t> ( </a:t>
            </a:r>
            <a:r>
              <a:rPr lang="el-GR" dirty="0"/>
              <a:t>μ</a:t>
            </a:r>
            <a:r>
              <a:rPr lang="en-US" baseline="-25000" dirty="0"/>
              <a:t>b</a:t>
            </a:r>
            <a:r>
              <a:rPr lang="en-US" dirty="0"/>
              <a:t> - </a:t>
            </a:r>
            <a:r>
              <a:rPr lang="el-GR" dirty="0"/>
              <a:t>μ</a:t>
            </a:r>
            <a:r>
              <a:rPr lang="en-US" baseline="-25000" dirty="0"/>
              <a:t>f</a:t>
            </a:r>
            <a:r>
              <a:rPr lang="en-US" dirty="0"/>
              <a:t> )</a:t>
            </a:r>
            <a:r>
              <a:rPr lang="en-US" baseline="30000" dirty="0"/>
              <a:t>2</a:t>
            </a:r>
          </a:p>
          <a:p>
            <a:pPr marL="0" indent="0" algn="ctr">
              <a:buNone/>
            </a:pPr>
            <a:endParaRPr lang="en-US" baseline="30000" dirty="0"/>
          </a:p>
          <a:p>
            <a:pPr marL="0" indent="0">
              <a:buNone/>
            </a:pPr>
            <a:r>
              <a:rPr lang="en-US" dirty="0"/>
              <a:t>W</a:t>
            </a:r>
            <a:r>
              <a:rPr lang="en-US" baseline="-25000" dirty="0"/>
              <a:t>b,f </a:t>
            </a:r>
            <a:r>
              <a:rPr lang="en-US" dirty="0"/>
              <a:t>= Number of pixels in background ( foreground )  / Total number of pixels</a:t>
            </a:r>
          </a:p>
          <a:p>
            <a:pPr marL="0" indent="0">
              <a:buNone/>
            </a:pPr>
            <a:r>
              <a:rPr lang="el-GR" dirty="0"/>
              <a:t>μ</a:t>
            </a:r>
            <a:r>
              <a:rPr lang="en-US" baseline="-25000" dirty="0"/>
              <a:t>b,f </a:t>
            </a:r>
            <a:r>
              <a:rPr lang="en-US" dirty="0"/>
              <a:t>= Mean Intensity of background ( foreground )</a:t>
            </a:r>
          </a:p>
          <a:p>
            <a:endParaRPr lang="en-US" baseline="30000" dirty="0"/>
          </a:p>
          <a:p>
            <a:r>
              <a:rPr lang="en-US" dirty="0"/>
              <a:t>Limitation of Otsu’s method – Works well if the histogram has a </a:t>
            </a:r>
            <a:r>
              <a:rPr lang="en-US" b="1" u="sng" dirty="0"/>
              <a:t>bimodal distribution</a:t>
            </a:r>
            <a:r>
              <a:rPr lang="en-US" dirty="0"/>
              <a:t>.</a:t>
            </a:r>
          </a:p>
          <a:p>
            <a:pPr marL="0" indent="0" algn="ctr">
              <a:buNone/>
            </a:pPr>
            <a:endParaRPr lang="en-US" baseline="30000" dirty="0"/>
          </a:p>
          <a:p>
            <a:pPr marL="0" indent="0" algn="ctr">
              <a:buNone/>
            </a:pPr>
            <a:endParaRPr lang="en-US" baseline="30000" dirty="0"/>
          </a:p>
          <a:p>
            <a:endParaRPr lang="en-US" dirty="0"/>
          </a:p>
          <a:p>
            <a:pPr marL="0" indent="0" algn="ctr">
              <a:buNone/>
            </a:pPr>
            <a:endParaRPr lang="en-US" baseline="30000" dirty="0"/>
          </a:p>
        </p:txBody>
      </p:sp>
      <p:pic>
        <p:nvPicPr>
          <p:cNvPr id="5" name="Picture 4">
            <a:extLst>
              <a:ext uri="{FF2B5EF4-FFF2-40B4-BE49-F238E27FC236}">
                <a16:creationId xmlns:a16="http://schemas.microsoft.com/office/drawing/2014/main" id="{581E0011-6BE4-0D5D-AE74-6E26F6B2D900}"/>
              </a:ext>
            </a:extLst>
          </p:cNvPr>
          <p:cNvPicPr>
            <a:picLocks noChangeAspect="1"/>
          </p:cNvPicPr>
          <p:nvPr/>
        </p:nvPicPr>
        <p:blipFill>
          <a:blip r:embed="rId2"/>
          <a:stretch>
            <a:fillRect/>
          </a:stretch>
        </p:blipFill>
        <p:spPr>
          <a:xfrm>
            <a:off x="8940429" y="229519"/>
            <a:ext cx="2666854" cy="2321545"/>
          </a:xfrm>
          <a:prstGeom prst="rect">
            <a:avLst/>
          </a:prstGeom>
        </p:spPr>
      </p:pic>
      <p:pic>
        <p:nvPicPr>
          <p:cNvPr id="10" name="Picture 9">
            <a:extLst>
              <a:ext uri="{FF2B5EF4-FFF2-40B4-BE49-F238E27FC236}">
                <a16:creationId xmlns:a16="http://schemas.microsoft.com/office/drawing/2014/main" id="{7E8E275B-E0F2-72F0-2CC2-86C7C30F71F9}"/>
              </a:ext>
            </a:extLst>
          </p:cNvPr>
          <p:cNvPicPr>
            <a:picLocks noChangeAspect="1"/>
          </p:cNvPicPr>
          <p:nvPr/>
        </p:nvPicPr>
        <p:blipFill>
          <a:blip r:embed="rId3"/>
          <a:stretch>
            <a:fillRect/>
          </a:stretch>
        </p:blipFill>
        <p:spPr>
          <a:xfrm>
            <a:off x="8940428" y="3958599"/>
            <a:ext cx="2666855" cy="2397990"/>
          </a:xfrm>
          <a:prstGeom prst="rect">
            <a:avLst/>
          </a:prstGeom>
        </p:spPr>
      </p:pic>
    </p:spTree>
    <p:extLst>
      <p:ext uri="{BB962C8B-B14F-4D97-AF65-F5344CB8AC3E}">
        <p14:creationId xmlns:p14="http://schemas.microsoft.com/office/powerpoint/2010/main" val="4028407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E3174-16A7-0B84-CF45-781F5CDCAFAC}"/>
              </a:ext>
            </a:extLst>
          </p:cNvPr>
          <p:cNvSpPr>
            <a:spLocks noGrp="1"/>
          </p:cNvSpPr>
          <p:nvPr>
            <p:ph type="title"/>
          </p:nvPr>
        </p:nvSpPr>
        <p:spPr/>
        <p:txBody>
          <a:bodyPr/>
          <a:lstStyle/>
          <a:p>
            <a:pPr algn="ctr"/>
            <a:r>
              <a:rPr lang="en-US" dirty="0"/>
              <a:t>APPROACH 1 : SIFT</a:t>
            </a:r>
          </a:p>
        </p:txBody>
      </p:sp>
      <p:sp>
        <p:nvSpPr>
          <p:cNvPr id="3" name="Content Placeholder 2">
            <a:extLst>
              <a:ext uri="{FF2B5EF4-FFF2-40B4-BE49-F238E27FC236}">
                <a16:creationId xmlns:a16="http://schemas.microsoft.com/office/drawing/2014/main" id="{8F0125C9-DC04-4066-0AD6-32372AC8ACC9}"/>
              </a:ext>
            </a:extLst>
          </p:cNvPr>
          <p:cNvSpPr>
            <a:spLocks noGrp="1"/>
          </p:cNvSpPr>
          <p:nvPr>
            <p:ph idx="1"/>
          </p:nvPr>
        </p:nvSpPr>
        <p:spPr>
          <a:xfrm>
            <a:off x="677334" y="2160589"/>
            <a:ext cx="8596668" cy="4174897"/>
          </a:xfrm>
        </p:spPr>
        <p:txBody>
          <a:bodyPr>
            <a:normAutofit fontScale="92500" lnSpcReduction="10000"/>
          </a:bodyPr>
          <a:lstStyle/>
          <a:p>
            <a:r>
              <a:rPr lang="en-US" dirty="0"/>
              <a:t>SIFT stands for </a:t>
            </a:r>
            <a:r>
              <a:rPr lang="en-US" b="1" u="sng" dirty="0"/>
              <a:t>Scale invariant feature transform</a:t>
            </a:r>
            <a:r>
              <a:rPr lang="en-US" dirty="0"/>
              <a:t>. </a:t>
            </a:r>
          </a:p>
          <a:p>
            <a:r>
              <a:rPr lang="en-US" dirty="0"/>
              <a:t>Why we go for SIFT ? – </a:t>
            </a:r>
            <a:r>
              <a:rPr lang="en-US" b="1" u="sng" dirty="0"/>
              <a:t>Rotation invariance </a:t>
            </a:r>
            <a:r>
              <a:rPr lang="en-US" dirty="0"/>
              <a:t>, </a:t>
            </a:r>
            <a:r>
              <a:rPr lang="en-US" b="1" u="sng" dirty="0"/>
              <a:t>Scale invariance </a:t>
            </a:r>
            <a:r>
              <a:rPr lang="en-US" dirty="0"/>
              <a:t>and </a:t>
            </a:r>
            <a:r>
              <a:rPr lang="en-US" b="1" u="sng" dirty="0"/>
              <a:t>Robust to Lightning</a:t>
            </a:r>
            <a:r>
              <a:rPr lang="en-US" dirty="0"/>
              <a:t>.</a:t>
            </a:r>
          </a:p>
          <a:p>
            <a:r>
              <a:rPr lang="en-US" b="1" u="sng" dirty="0"/>
              <a:t>The main idea </a:t>
            </a:r>
            <a:r>
              <a:rPr lang="en-US" dirty="0"/>
              <a:t>– Matching the SIFT descriptors in the target image with SIFT descriptors that have been precomputed for each type of card. </a:t>
            </a:r>
          </a:p>
          <a:p>
            <a:r>
              <a:rPr lang="en-US" dirty="0"/>
              <a:t>The precomputed descriptors are obtained by applying </a:t>
            </a:r>
            <a:r>
              <a:rPr lang="en-US" b="1" u="sng" dirty="0"/>
              <a:t>SIFT keypoint detection </a:t>
            </a:r>
            <a:r>
              <a:rPr lang="en-US" dirty="0"/>
              <a:t>to each of the 52 training images. The location of each keypoint and the corresponding feature descriptor is then stored for later use.</a:t>
            </a:r>
          </a:p>
          <a:p>
            <a:r>
              <a:rPr lang="en-US" dirty="0"/>
              <a:t>We can use the </a:t>
            </a:r>
            <a:r>
              <a:rPr lang="en-US" b="1" u="sng" dirty="0"/>
              <a:t>vl_sift </a:t>
            </a:r>
            <a:r>
              <a:rPr lang="en-US" dirty="0"/>
              <a:t>function of MATLAB to find the SIFT keypoints and descriptors. Then for each of the 52 cards , </a:t>
            </a:r>
            <a:r>
              <a:rPr lang="en-US" b="1" u="sng" dirty="0"/>
              <a:t>vl_ubcmatch </a:t>
            </a:r>
            <a:r>
              <a:rPr lang="en-US" dirty="0"/>
              <a:t>is used to match the feature descriptor to the precomputed descriptors. The number of features are then stored.</a:t>
            </a:r>
          </a:p>
          <a:p>
            <a:r>
              <a:rPr lang="en-US" dirty="0"/>
              <a:t>If for given card , more than </a:t>
            </a:r>
            <a:r>
              <a:rPr lang="en-US" b="1" dirty="0"/>
              <a:t>n</a:t>
            </a:r>
            <a:r>
              <a:rPr lang="en-US" dirty="0"/>
              <a:t> ( can be decided ) of the features are found in the target image , the card is considered to be in the image.</a:t>
            </a:r>
          </a:p>
        </p:txBody>
      </p:sp>
    </p:spTree>
    <p:extLst>
      <p:ext uri="{BB962C8B-B14F-4D97-AF65-F5344CB8AC3E}">
        <p14:creationId xmlns:p14="http://schemas.microsoft.com/office/powerpoint/2010/main" val="2870391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092F0-A721-D806-2D02-640BFA42F374}"/>
              </a:ext>
            </a:extLst>
          </p:cNvPr>
          <p:cNvSpPr>
            <a:spLocks noGrp="1"/>
          </p:cNvSpPr>
          <p:nvPr>
            <p:ph type="title"/>
          </p:nvPr>
        </p:nvSpPr>
        <p:spPr/>
        <p:txBody>
          <a:bodyPr/>
          <a:lstStyle/>
          <a:p>
            <a:pPr algn="ctr"/>
            <a:r>
              <a:rPr lang="en-US" dirty="0"/>
              <a:t>WHY SIFT FAILED ?</a:t>
            </a:r>
          </a:p>
        </p:txBody>
      </p:sp>
      <p:sp>
        <p:nvSpPr>
          <p:cNvPr id="3" name="Content Placeholder 2">
            <a:extLst>
              <a:ext uri="{FF2B5EF4-FFF2-40B4-BE49-F238E27FC236}">
                <a16:creationId xmlns:a16="http://schemas.microsoft.com/office/drawing/2014/main" id="{1E352947-237C-7587-1106-28A962264D0D}"/>
              </a:ext>
            </a:extLst>
          </p:cNvPr>
          <p:cNvSpPr>
            <a:spLocks noGrp="1"/>
          </p:cNvSpPr>
          <p:nvPr>
            <p:ph idx="1"/>
          </p:nvPr>
        </p:nvSpPr>
        <p:spPr/>
        <p:txBody>
          <a:bodyPr/>
          <a:lstStyle/>
          <a:p>
            <a:r>
              <a:rPr lang="en-US" dirty="0"/>
              <a:t>SIFT provides some inaccuracy in the results . The main reasons why SIFT failed are as follows : </a:t>
            </a:r>
          </a:p>
          <a:p>
            <a:r>
              <a:rPr lang="en-US" dirty="0"/>
              <a:t>Multiple features in the training image is matched to the same feature in the target image. </a:t>
            </a:r>
          </a:p>
          <a:p>
            <a:endParaRPr lang="en-US" dirty="0"/>
          </a:p>
        </p:txBody>
      </p:sp>
      <p:pic>
        <p:nvPicPr>
          <p:cNvPr id="5" name="Picture 4">
            <a:extLst>
              <a:ext uri="{FF2B5EF4-FFF2-40B4-BE49-F238E27FC236}">
                <a16:creationId xmlns:a16="http://schemas.microsoft.com/office/drawing/2014/main" id="{4399AEC3-C87F-5776-DF39-7A0D40EF1467}"/>
              </a:ext>
            </a:extLst>
          </p:cNvPr>
          <p:cNvPicPr>
            <a:picLocks noChangeAspect="1"/>
          </p:cNvPicPr>
          <p:nvPr/>
        </p:nvPicPr>
        <p:blipFill>
          <a:blip r:embed="rId2"/>
          <a:stretch>
            <a:fillRect/>
          </a:stretch>
        </p:blipFill>
        <p:spPr>
          <a:xfrm>
            <a:off x="1212980" y="3658982"/>
            <a:ext cx="4213406" cy="2692055"/>
          </a:xfrm>
          <a:prstGeom prst="rect">
            <a:avLst/>
          </a:prstGeom>
        </p:spPr>
      </p:pic>
      <p:pic>
        <p:nvPicPr>
          <p:cNvPr id="7" name="Picture 6">
            <a:extLst>
              <a:ext uri="{FF2B5EF4-FFF2-40B4-BE49-F238E27FC236}">
                <a16:creationId xmlns:a16="http://schemas.microsoft.com/office/drawing/2014/main" id="{FEA1CF72-FF46-B3AE-A7D1-E3A5B7E6C6CF}"/>
              </a:ext>
            </a:extLst>
          </p:cNvPr>
          <p:cNvPicPr>
            <a:picLocks noChangeAspect="1"/>
          </p:cNvPicPr>
          <p:nvPr/>
        </p:nvPicPr>
        <p:blipFill>
          <a:blip r:embed="rId3"/>
          <a:stretch>
            <a:fillRect/>
          </a:stretch>
        </p:blipFill>
        <p:spPr>
          <a:xfrm>
            <a:off x="5602989" y="5565077"/>
            <a:ext cx="4587638" cy="243861"/>
          </a:xfrm>
          <a:prstGeom prst="rect">
            <a:avLst/>
          </a:prstGeom>
        </p:spPr>
      </p:pic>
      <p:pic>
        <p:nvPicPr>
          <p:cNvPr id="9" name="Picture 8">
            <a:extLst>
              <a:ext uri="{FF2B5EF4-FFF2-40B4-BE49-F238E27FC236}">
                <a16:creationId xmlns:a16="http://schemas.microsoft.com/office/drawing/2014/main" id="{4FD89A48-47AF-A742-C4C8-37ED68C9FEF8}"/>
              </a:ext>
            </a:extLst>
          </p:cNvPr>
          <p:cNvPicPr>
            <a:picLocks noChangeAspect="1"/>
          </p:cNvPicPr>
          <p:nvPr/>
        </p:nvPicPr>
        <p:blipFill>
          <a:blip r:embed="rId4"/>
          <a:stretch>
            <a:fillRect/>
          </a:stretch>
        </p:blipFill>
        <p:spPr>
          <a:xfrm>
            <a:off x="5602989" y="5825536"/>
            <a:ext cx="4282811" cy="243861"/>
          </a:xfrm>
          <a:prstGeom prst="rect">
            <a:avLst/>
          </a:prstGeom>
        </p:spPr>
      </p:pic>
    </p:spTree>
    <p:extLst>
      <p:ext uri="{BB962C8B-B14F-4D97-AF65-F5344CB8AC3E}">
        <p14:creationId xmlns:p14="http://schemas.microsoft.com/office/powerpoint/2010/main" val="1084070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251A7-3422-7695-BF09-0D4434876F00}"/>
              </a:ext>
            </a:extLst>
          </p:cNvPr>
          <p:cNvSpPr>
            <a:spLocks noGrp="1"/>
          </p:cNvSpPr>
          <p:nvPr>
            <p:ph type="title"/>
          </p:nvPr>
        </p:nvSpPr>
        <p:spPr/>
        <p:txBody>
          <a:bodyPr/>
          <a:lstStyle/>
          <a:p>
            <a:pPr algn="ctr"/>
            <a:r>
              <a:rPr lang="en-US" dirty="0"/>
              <a:t>WHY DID THE ABOVE HAPPEN ?</a:t>
            </a:r>
          </a:p>
        </p:txBody>
      </p:sp>
      <p:sp>
        <p:nvSpPr>
          <p:cNvPr id="3" name="Content Placeholder 2">
            <a:extLst>
              <a:ext uri="{FF2B5EF4-FFF2-40B4-BE49-F238E27FC236}">
                <a16:creationId xmlns:a16="http://schemas.microsoft.com/office/drawing/2014/main" id="{56C79B73-B881-4490-7BAC-D56C19998DE6}"/>
              </a:ext>
            </a:extLst>
          </p:cNvPr>
          <p:cNvSpPr>
            <a:spLocks noGrp="1"/>
          </p:cNvSpPr>
          <p:nvPr>
            <p:ph idx="1"/>
          </p:nvPr>
        </p:nvSpPr>
        <p:spPr/>
        <p:txBody>
          <a:bodyPr/>
          <a:lstStyle/>
          <a:p>
            <a:r>
              <a:rPr lang="en-US" dirty="0"/>
              <a:t>The reason for SIFT facing this issue is because of the highly symmetric nature of playing cards. Playing cards have often have the same symbols repeated multiple times on the card. Due to this symmetry within the card , many features have similar feature descriptors. </a:t>
            </a:r>
          </a:p>
          <a:p>
            <a:r>
              <a:rPr lang="en-US" dirty="0"/>
              <a:t>SIFT aligns the feature descriptors by their dominant orientation ( like corners of a diamond ) , some feature descriptors are almost impossible to distinguish from each other. </a:t>
            </a:r>
          </a:p>
          <a:p>
            <a:r>
              <a:rPr lang="en-US" dirty="0"/>
              <a:t>In the figure below , the top and bottom corner of left handed diamond ( training image )  is matched to bottom corner of right handed diamond ( test image ) .</a:t>
            </a:r>
          </a:p>
        </p:txBody>
      </p:sp>
      <p:pic>
        <p:nvPicPr>
          <p:cNvPr id="5" name="Picture 4">
            <a:extLst>
              <a:ext uri="{FF2B5EF4-FFF2-40B4-BE49-F238E27FC236}">
                <a16:creationId xmlns:a16="http://schemas.microsoft.com/office/drawing/2014/main" id="{2146F98F-4C62-54C4-B2AD-B2E3829C4914}"/>
              </a:ext>
            </a:extLst>
          </p:cNvPr>
          <p:cNvPicPr>
            <a:picLocks noChangeAspect="1"/>
          </p:cNvPicPr>
          <p:nvPr/>
        </p:nvPicPr>
        <p:blipFill>
          <a:blip r:embed="rId2"/>
          <a:stretch>
            <a:fillRect/>
          </a:stretch>
        </p:blipFill>
        <p:spPr>
          <a:xfrm>
            <a:off x="4168999" y="5210629"/>
            <a:ext cx="2861080" cy="1320800"/>
          </a:xfrm>
          <a:prstGeom prst="rect">
            <a:avLst/>
          </a:prstGeom>
        </p:spPr>
      </p:pic>
    </p:spTree>
    <p:extLst>
      <p:ext uri="{BB962C8B-B14F-4D97-AF65-F5344CB8AC3E}">
        <p14:creationId xmlns:p14="http://schemas.microsoft.com/office/powerpoint/2010/main" val="253502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37437-0D9C-2220-0DF2-4C3C24F73523}"/>
              </a:ext>
            </a:extLst>
          </p:cNvPr>
          <p:cNvSpPr>
            <a:spLocks noGrp="1"/>
          </p:cNvSpPr>
          <p:nvPr>
            <p:ph type="title"/>
          </p:nvPr>
        </p:nvSpPr>
        <p:spPr/>
        <p:txBody>
          <a:bodyPr/>
          <a:lstStyle/>
          <a:p>
            <a:pPr algn="ctr"/>
            <a:r>
              <a:rPr lang="en-US" dirty="0"/>
              <a:t>APPROACH 2 : TEMPLATE MATCHING</a:t>
            </a:r>
          </a:p>
        </p:txBody>
      </p:sp>
      <p:sp>
        <p:nvSpPr>
          <p:cNvPr id="3" name="Content Placeholder 2">
            <a:extLst>
              <a:ext uri="{FF2B5EF4-FFF2-40B4-BE49-F238E27FC236}">
                <a16:creationId xmlns:a16="http://schemas.microsoft.com/office/drawing/2014/main" id="{724C3C60-930F-2964-691C-14C86CFAF0A6}"/>
              </a:ext>
            </a:extLst>
          </p:cNvPr>
          <p:cNvSpPr>
            <a:spLocks noGrp="1"/>
          </p:cNvSpPr>
          <p:nvPr>
            <p:ph idx="1"/>
          </p:nvPr>
        </p:nvSpPr>
        <p:spPr/>
        <p:txBody>
          <a:bodyPr/>
          <a:lstStyle/>
          <a:p>
            <a:r>
              <a:rPr lang="en-US" dirty="0"/>
              <a:t>The steps in this approach are as follows :</a:t>
            </a:r>
          </a:p>
          <a:p>
            <a:endParaRPr lang="en-US" dirty="0"/>
          </a:p>
          <a:p>
            <a:r>
              <a:rPr lang="en-US" b="1" u="sng" dirty="0"/>
              <a:t>Threshold</a:t>
            </a:r>
            <a:r>
              <a:rPr lang="en-US" dirty="0"/>
              <a:t> – Card Detection is done via thresholding and the use of MATLAB’s built-in </a:t>
            </a:r>
            <a:r>
              <a:rPr lang="en-US" b="1" dirty="0"/>
              <a:t>regionprops</a:t>
            </a:r>
            <a:r>
              <a:rPr lang="en-US" dirty="0"/>
              <a:t> function. In order to apply a threshold , add up the R,G and B values and then a pre-decided threshold is used to binarize the image.</a:t>
            </a:r>
          </a:p>
          <a:p>
            <a:r>
              <a:rPr lang="en-US" b="1" u="sng" dirty="0"/>
              <a:t>Find the Corners </a:t>
            </a:r>
            <a:r>
              <a:rPr lang="en-US" dirty="0"/>
              <a:t>– In order to find the corners : find the edges, apply Hough Transform and then the intersection of lines are corners.   </a:t>
            </a:r>
          </a:p>
        </p:txBody>
      </p:sp>
      <p:pic>
        <p:nvPicPr>
          <p:cNvPr id="5" name="Picture 4">
            <a:extLst>
              <a:ext uri="{FF2B5EF4-FFF2-40B4-BE49-F238E27FC236}">
                <a16:creationId xmlns:a16="http://schemas.microsoft.com/office/drawing/2014/main" id="{614A01A5-815F-9D0A-BA7D-542CE011DEAB}"/>
              </a:ext>
            </a:extLst>
          </p:cNvPr>
          <p:cNvPicPr>
            <a:picLocks noChangeAspect="1"/>
          </p:cNvPicPr>
          <p:nvPr/>
        </p:nvPicPr>
        <p:blipFill>
          <a:blip r:embed="rId2"/>
          <a:stretch>
            <a:fillRect/>
          </a:stretch>
        </p:blipFill>
        <p:spPr>
          <a:xfrm>
            <a:off x="9274002" y="1498610"/>
            <a:ext cx="2594366" cy="1930390"/>
          </a:xfrm>
          <a:prstGeom prst="rect">
            <a:avLst/>
          </a:prstGeom>
        </p:spPr>
      </p:pic>
      <p:pic>
        <p:nvPicPr>
          <p:cNvPr id="7" name="Picture 6">
            <a:extLst>
              <a:ext uri="{FF2B5EF4-FFF2-40B4-BE49-F238E27FC236}">
                <a16:creationId xmlns:a16="http://schemas.microsoft.com/office/drawing/2014/main" id="{A13B53D7-FB3D-AD83-D9E0-0363276D129E}"/>
              </a:ext>
            </a:extLst>
          </p:cNvPr>
          <p:cNvPicPr>
            <a:picLocks noChangeAspect="1"/>
          </p:cNvPicPr>
          <p:nvPr/>
        </p:nvPicPr>
        <p:blipFill>
          <a:blip r:embed="rId3"/>
          <a:stretch>
            <a:fillRect/>
          </a:stretch>
        </p:blipFill>
        <p:spPr>
          <a:xfrm>
            <a:off x="677334" y="4702628"/>
            <a:ext cx="2311372" cy="1660849"/>
          </a:xfrm>
          <a:prstGeom prst="rect">
            <a:avLst/>
          </a:prstGeom>
        </p:spPr>
      </p:pic>
      <p:cxnSp>
        <p:nvCxnSpPr>
          <p:cNvPr id="9" name="Straight Arrow Connector 8">
            <a:extLst>
              <a:ext uri="{FF2B5EF4-FFF2-40B4-BE49-F238E27FC236}">
                <a16:creationId xmlns:a16="http://schemas.microsoft.com/office/drawing/2014/main" id="{4BC2DB71-9C4A-3551-1A8B-C334E7B843F4}"/>
              </a:ext>
            </a:extLst>
          </p:cNvPr>
          <p:cNvCxnSpPr/>
          <p:nvPr/>
        </p:nvCxnSpPr>
        <p:spPr>
          <a:xfrm>
            <a:off x="3340359" y="5533052"/>
            <a:ext cx="36389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03E58F3-82C0-13E5-452A-60F8F3437737}"/>
              </a:ext>
            </a:extLst>
          </p:cNvPr>
          <p:cNvPicPr>
            <a:picLocks noChangeAspect="1"/>
          </p:cNvPicPr>
          <p:nvPr/>
        </p:nvPicPr>
        <p:blipFill>
          <a:blip r:embed="rId4"/>
          <a:stretch>
            <a:fillRect/>
          </a:stretch>
        </p:blipFill>
        <p:spPr>
          <a:xfrm>
            <a:off x="4280910" y="4701511"/>
            <a:ext cx="2418156" cy="1661966"/>
          </a:xfrm>
          <a:prstGeom prst="rect">
            <a:avLst/>
          </a:prstGeom>
        </p:spPr>
      </p:pic>
      <p:cxnSp>
        <p:nvCxnSpPr>
          <p:cNvPr id="12" name="Straight Arrow Connector 11">
            <a:extLst>
              <a:ext uri="{FF2B5EF4-FFF2-40B4-BE49-F238E27FC236}">
                <a16:creationId xmlns:a16="http://schemas.microsoft.com/office/drawing/2014/main" id="{BCCCABE5-1FBB-F99C-9309-163F0DD93A3F}"/>
              </a:ext>
            </a:extLst>
          </p:cNvPr>
          <p:cNvCxnSpPr/>
          <p:nvPr/>
        </p:nvCxnSpPr>
        <p:spPr>
          <a:xfrm>
            <a:off x="7197011" y="5614778"/>
            <a:ext cx="36389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CE68B50-ED9B-D8F9-1E13-FE4EE1CEBB97}"/>
              </a:ext>
            </a:extLst>
          </p:cNvPr>
          <p:cNvPicPr>
            <a:picLocks noChangeAspect="1"/>
          </p:cNvPicPr>
          <p:nvPr/>
        </p:nvPicPr>
        <p:blipFill>
          <a:blip r:embed="rId5"/>
          <a:stretch>
            <a:fillRect/>
          </a:stretch>
        </p:blipFill>
        <p:spPr>
          <a:xfrm>
            <a:off x="7991270" y="4702628"/>
            <a:ext cx="2418156" cy="1724774"/>
          </a:xfrm>
          <a:prstGeom prst="rect">
            <a:avLst/>
          </a:prstGeom>
        </p:spPr>
      </p:pic>
    </p:spTree>
    <p:extLst>
      <p:ext uri="{BB962C8B-B14F-4D97-AF65-F5344CB8AC3E}">
        <p14:creationId xmlns:p14="http://schemas.microsoft.com/office/powerpoint/2010/main" val="2879138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01A2-49C4-1C00-7DF0-E9B225CBFCC3}"/>
              </a:ext>
            </a:extLst>
          </p:cNvPr>
          <p:cNvSpPr>
            <a:spLocks noGrp="1"/>
          </p:cNvSpPr>
          <p:nvPr>
            <p:ph type="title"/>
          </p:nvPr>
        </p:nvSpPr>
        <p:spPr/>
        <p:txBody>
          <a:bodyPr/>
          <a:lstStyle/>
          <a:p>
            <a:pPr algn="ctr"/>
            <a:r>
              <a:rPr lang="en-US" dirty="0"/>
              <a:t>TEMPLATE MATCHING CONTD…</a:t>
            </a:r>
          </a:p>
        </p:txBody>
      </p:sp>
      <p:sp>
        <p:nvSpPr>
          <p:cNvPr id="3" name="Content Placeholder 2">
            <a:extLst>
              <a:ext uri="{FF2B5EF4-FFF2-40B4-BE49-F238E27FC236}">
                <a16:creationId xmlns:a16="http://schemas.microsoft.com/office/drawing/2014/main" id="{864ACDFA-654D-5843-B43A-357B6EABF3E1}"/>
              </a:ext>
            </a:extLst>
          </p:cNvPr>
          <p:cNvSpPr>
            <a:spLocks noGrp="1"/>
          </p:cNvSpPr>
          <p:nvPr>
            <p:ph idx="1"/>
          </p:nvPr>
        </p:nvSpPr>
        <p:spPr/>
        <p:txBody>
          <a:bodyPr>
            <a:normAutofit fontScale="92500" lnSpcReduction="20000"/>
          </a:bodyPr>
          <a:lstStyle/>
          <a:p>
            <a:r>
              <a:rPr lang="en-US" b="1" u="sng" dirty="0"/>
              <a:t>Arrange the Corners</a:t>
            </a:r>
            <a:r>
              <a:rPr lang="en-US" b="1" dirty="0"/>
              <a:t> </a:t>
            </a:r>
            <a:r>
              <a:rPr lang="en-US" dirty="0"/>
              <a:t>– Identify the dark region closest to corner. Mark closest corner as first corner. Go around from there and then rank the corners accordingly. </a:t>
            </a:r>
          </a:p>
          <a:p>
            <a:endParaRPr lang="en-US" dirty="0"/>
          </a:p>
          <a:p>
            <a:endParaRPr lang="en-US" dirty="0"/>
          </a:p>
          <a:p>
            <a:endParaRPr lang="en-US" dirty="0"/>
          </a:p>
          <a:p>
            <a:endParaRPr lang="en-US" dirty="0"/>
          </a:p>
          <a:p>
            <a:endParaRPr lang="en-US" dirty="0"/>
          </a:p>
          <a:p>
            <a:r>
              <a:rPr lang="en-US" b="1" u="sng" dirty="0"/>
              <a:t>Transform Creation and Scoring</a:t>
            </a:r>
            <a:r>
              <a:rPr lang="en-US" dirty="0"/>
              <a:t> – Using four ordered corners in both template and the target image , the homography is found that maps the corners on template onto the corners of the target. Using the transform found, the area of template image containing the card is mapped onto the target image. The SSD ( Sum squared difference ) is then taken for all pixels within the card to get score of match, and lower score is preferred. </a:t>
            </a:r>
          </a:p>
        </p:txBody>
      </p:sp>
      <p:pic>
        <p:nvPicPr>
          <p:cNvPr id="5" name="Picture 4">
            <a:extLst>
              <a:ext uri="{FF2B5EF4-FFF2-40B4-BE49-F238E27FC236}">
                <a16:creationId xmlns:a16="http://schemas.microsoft.com/office/drawing/2014/main" id="{4AF446C2-A181-1ACC-E36F-8039314B59B7}"/>
              </a:ext>
            </a:extLst>
          </p:cNvPr>
          <p:cNvPicPr>
            <a:picLocks noChangeAspect="1"/>
          </p:cNvPicPr>
          <p:nvPr/>
        </p:nvPicPr>
        <p:blipFill>
          <a:blip r:embed="rId2"/>
          <a:stretch>
            <a:fillRect/>
          </a:stretch>
        </p:blipFill>
        <p:spPr>
          <a:xfrm>
            <a:off x="1091680" y="2752589"/>
            <a:ext cx="2043406" cy="1410719"/>
          </a:xfrm>
          <a:prstGeom prst="rect">
            <a:avLst/>
          </a:prstGeom>
        </p:spPr>
      </p:pic>
      <p:pic>
        <p:nvPicPr>
          <p:cNvPr id="7" name="Picture 6">
            <a:extLst>
              <a:ext uri="{FF2B5EF4-FFF2-40B4-BE49-F238E27FC236}">
                <a16:creationId xmlns:a16="http://schemas.microsoft.com/office/drawing/2014/main" id="{9865AB2C-F635-EA85-BE13-CEB78DF24BAB}"/>
              </a:ext>
            </a:extLst>
          </p:cNvPr>
          <p:cNvPicPr>
            <a:picLocks noChangeAspect="1"/>
          </p:cNvPicPr>
          <p:nvPr/>
        </p:nvPicPr>
        <p:blipFill>
          <a:blip r:embed="rId3"/>
          <a:stretch>
            <a:fillRect/>
          </a:stretch>
        </p:blipFill>
        <p:spPr>
          <a:xfrm>
            <a:off x="3549432" y="2845817"/>
            <a:ext cx="4534293" cy="228620"/>
          </a:xfrm>
          <a:prstGeom prst="rect">
            <a:avLst/>
          </a:prstGeom>
        </p:spPr>
      </p:pic>
      <p:pic>
        <p:nvPicPr>
          <p:cNvPr id="9" name="Picture 8">
            <a:extLst>
              <a:ext uri="{FF2B5EF4-FFF2-40B4-BE49-F238E27FC236}">
                <a16:creationId xmlns:a16="http://schemas.microsoft.com/office/drawing/2014/main" id="{1B92C922-A617-DC2E-056E-8EB95C1B0DBC}"/>
              </a:ext>
            </a:extLst>
          </p:cNvPr>
          <p:cNvPicPr>
            <a:picLocks noChangeAspect="1"/>
          </p:cNvPicPr>
          <p:nvPr/>
        </p:nvPicPr>
        <p:blipFill>
          <a:blip r:embed="rId4"/>
          <a:stretch>
            <a:fillRect/>
          </a:stretch>
        </p:blipFill>
        <p:spPr>
          <a:xfrm>
            <a:off x="3549432" y="3109788"/>
            <a:ext cx="5723116" cy="213378"/>
          </a:xfrm>
          <a:prstGeom prst="rect">
            <a:avLst/>
          </a:prstGeom>
        </p:spPr>
      </p:pic>
      <p:pic>
        <p:nvPicPr>
          <p:cNvPr id="11" name="Picture 10">
            <a:extLst>
              <a:ext uri="{FF2B5EF4-FFF2-40B4-BE49-F238E27FC236}">
                <a16:creationId xmlns:a16="http://schemas.microsoft.com/office/drawing/2014/main" id="{21C964E4-68D4-B9EC-7DAA-D3A8F7677A88}"/>
              </a:ext>
            </a:extLst>
          </p:cNvPr>
          <p:cNvPicPr>
            <a:picLocks noChangeAspect="1"/>
          </p:cNvPicPr>
          <p:nvPr/>
        </p:nvPicPr>
        <p:blipFill>
          <a:blip r:embed="rId5"/>
          <a:stretch>
            <a:fillRect/>
          </a:stretch>
        </p:blipFill>
        <p:spPr>
          <a:xfrm>
            <a:off x="3560863" y="3399788"/>
            <a:ext cx="5723116" cy="167655"/>
          </a:xfrm>
          <a:prstGeom prst="rect">
            <a:avLst/>
          </a:prstGeom>
        </p:spPr>
      </p:pic>
      <p:pic>
        <p:nvPicPr>
          <p:cNvPr id="13" name="Picture 12">
            <a:extLst>
              <a:ext uri="{FF2B5EF4-FFF2-40B4-BE49-F238E27FC236}">
                <a16:creationId xmlns:a16="http://schemas.microsoft.com/office/drawing/2014/main" id="{663A4FDC-BEA7-82A2-A98E-964FA1910319}"/>
              </a:ext>
            </a:extLst>
          </p:cNvPr>
          <p:cNvPicPr>
            <a:picLocks noChangeAspect="1"/>
          </p:cNvPicPr>
          <p:nvPr/>
        </p:nvPicPr>
        <p:blipFill>
          <a:blip r:embed="rId6"/>
          <a:stretch>
            <a:fillRect/>
          </a:stretch>
        </p:blipFill>
        <p:spPr>
          <a:xfrm>
            <a:off x="3560863" y="3656786"/>
            <a:ext cx="2255715" cy="205758"/>
          </a:xfrm>
          <a:prstGeom prst="rect">
            <a:avLst/>
          </a:prstGeom>
        </p:spPr>
      </p:pic>
      <p:pic>
        <p:nvPicPr>
          <p:cNvPr id="15" name="Picture 14">
            <a:extLst>
              <a:ext uri="{FF2B5EF4-FFF2-40B4-BE49-F238E27FC236}">
                <a16:creationId xmlns:a16="http://schemas.microsoft.com/office/drawing/2014/main" id="{44F55D6C-1E2E-2074-837A-D814E8A23AA4}"/>
              </a:ext>
            </a:extLst>
          </p:cNvPr>
          <p:cNvPicPr>
            <a:picLocks noChangeAspect="1"/>
          </p:cNvPicPr>
          <p:nvPr/>
        </p:nvPicPr>
        <p:blipFill>
          <a:blip r:embed="rId7"/>
          <a:stretch>
            <a:fillRect/>
          </a:stretch>
        </p:blipFill>
        <p:spPr>
          <a:xfrm>
            <a:off x="9384665" y="3937518"/>
            <a:ext cx="2409230" cy="2568943"/>
          </a:xfrm>
          <a:prstGeom prst="rect">
            <a:avLst/>
          </a:prstGeom>
        </p:spPr>
      </p:pic>
    </p:spTree>
    <p:extLst>
      <p:ext uri="{BB962C8B-B14F-4D97-AF65-F5344CB8AC3E}">
        <p14:creationId xmlns:p14="http://schemas.microsoft.com/office/powerpoint/2010/main" val="38747265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179</TotalTime>
  <Words>1212</Words>
  <Application>Microsoft Office PowerPoint</Application>
  <PresentationFormat>Widescreen</PresentationFormat>
  <Paragraphs>83</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Times New Roman</vt:lpstr>
      <vt:lpstr>Trebuchet MS</vt:lpstr>
      <vt:lpstr>Wingdings 3</vt:lpstr>
      <vt:lpstr>Facet</vt:lpstr>
      <vt:lpstr>PLAYING CARD DETECTION</vt:lpstr>
      <vt:lpstr>GOAL OF THE PROJECT</vt:lpstr>
      <vt:lpstr>DATA COLLECTION</vt:lpstr>
      <vt:lpstr>BACKGROUND REMOVAL</vt:lpstr>
      <vt:lpstr>APPROACH 1 : SIFT</vt:lpstr>
      <vt:lpstr>WHY SIFT FAILED ?</vt:lpstr>
      <vt:lpstr>WHY DID THE ABOVE HAPPEN ?</vt:lpstr>
      <vt:lpstr>APPROACH 2 : TEMPLATE MATCHING</vt:lpstr>
      <vt:lpstr>TEMPLATE MATCHING CONTD…</vt:lpstr>
      <vt:lpstr>RESULTS OF THE TEMPLATE MATCHING</vt:lpstr>
      <vt:lpstr>NON-IDEAL CASE  PERSPECTIVE DISTORTION</vt:lpstr>
      <vt:lpstr>BIBILIOGRAPHY</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PLAYING CARD DETECTION</dc:title>
  <dc:creator>Mohit Akhouri</dc:creator>
  <cp:lastModifiedBy>Mohit Akhouri</cp:lastModifiedBy>
  <cp:revision>2</cp:revision>
  <dcterms:created xsi:type="dcterms:W3CDTF">2022-11-08T10:06:19Z</dcterms:created>
  <dcterms:modified xsi:type="dcterms:W3CDTF">2022-11-08T13:05:57Z</dcterms:modified>
</cp:coreProperties>
</file>